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  <p:sldMasterId id="2147483724" r:id="rId2"/>
  </p:sldMasterIdLst>
  <p:notesMasterIdLst>
    <p:notesMasterId r:id="rId15"/>
  </p:notesMasterIdLst>
  <p:sldIdLst>
    <p:sldId id="257" r:id="rId3"/>
    <p:sldId id="289" r:id="rId4"/>
    <p:sldId id="288" r:id="rId5"/>
    <p:sldId id="276" r:id="rId6"/>
    <p:sldId id="284" r:id="rId7"/>
    <p:sldId id="285" r:id="rId8"/>
    <p:sldId id="286" r:id="rId9"/>
    <p:sldId id="287" r:id="rId10"/>
    <p:sldId id="279" r:id="rId11"/>
    <p:sldId id="281" r:id="rId12"/>
    <p:sldId id="282" r:id="rId13"/>
    <p:sldId id="28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57" autoAdjust="0"/>
    <p:restoredTop sz="79499" autoAdjust="0"/>
  </p:normalViewPr>
  <p:slideViewPr>
    <p:cSldViewPr snapToGrid="0">
      <p:cViewPr varScale="1">
        <p:scale>
          <a:sx n="103" d="100"/>
          <a:sy n="103" d="100"/>
        </p:scale>
        <p:origin x="75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jpeg>
</file>

<file path=ppt/media/image23.png>
</file>

<file path=ppt/media/image24.png>
</file>

<file path=ppt/media/image25.png>
</file>

<file path=ppt/media/image26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45205-9BFE-4D23-9B8C-CC0514BD175E}" type="datetimeFigureOut">
              <a:rPr lang="en-GB" smtClean="0"/>
              <a:t>10/12/2016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2A2DF6-EF36-454E-BFE1-34E918B767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580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251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350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493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662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Virtual Chapter of Pass – Fast growing, great presenters, videos on </a:t>
            </a:r>
            <a:r>
              <a:rPr lang="en-GB" dirty="0" err="1"/>
              <a:t>Youtube</a:t>
            </a:r>
            <a:r>
              <a:rPr lang="en-GB" dirty="0"/>
              <a:t>, interacting</a:t>
            </a:r>
            <a:r>
              <a:rPr lang="en-GB" baseline="0" dirty="0"/>
              <a:t> with Microsoft via </a:t>
            </a:r>
            <a:r>
              <a:rPr lang="en-GB" baseline="0" dirty="0" err="1"/>
              <a:t>Trello,Slack</a:t>
            </a:r>
            <a:r>
              <a:rPr lang="en-GB" baseline="0" dirty="0"/>
              <a:t> and Connect to bring improvements to the sqlserver module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314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 </a:t>
            </a:r>
            <a:r>
              <a:rPr lang="en-GB"/>
              <a:t>A</a:t>
            </a:r>
            <a:r>
              <a:rPr lang="en-GB" baseline="0"/>
              <a:t> Question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B53AC6-6B91-4280-875D-DCE6BDC8F9D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6004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28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68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55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7005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1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22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8663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16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576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00" y="5756576"/>
            <a:ext cx="2997200" cy="1095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99392"/>
            <a:ext cx="12191999" cy="675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1" y="478586"/>
            <a:ext cx="10939148" cy="1470025"/>
          </a:xfrm>
          <a:noFill/>
        </p:spPr>
        <p:txBody>
          <a:bodyPr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1964491"/>
            <a:ext cx="10939148" cy="2581383"/>
          </a:xfrm>
        </p:spPr>
        <p:txBody>
          <a:bodyPr>
            <a:norm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130925"/>
            <a:ext cx="17815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63764"/>
                </a:solidFill>
              </a:defRPr>
            </a:lvl1pPr>
          </a:lstStyle>
          <a:p>
            <a:r>
              <a:rPr lang="en-US" dirty="0"/>
              <a:t>10.12.2016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00" y="5765651"/>
            <a:ext cx="29972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094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66651"/>
            <a:ext cx="12192000" cy="5016138"/>
          </a:xfrm>
        </p:spPr>
        <p:txBody>
          <a:bodyPr/>
          <a:lstStyle>
            <a:lvl1pPr marL="342900" indent="-342900">
              <a:buFont typeface="Wingdings" charset="2"/>
              <a:buChar char="§"/>
              <a:defRPr>
                <a:solidFill>
                  <a:schemeClr val="tx2"/>
                </a:solidFill>
              </a:defRPr>
            </a:lvl1pPr>
            <a:lvl2pPr marL="742950" indent="-285750">
              <a:buFont typeface="Wingdings" charset="2"/>
              <a:buChar char="§"/>
              <a:defRPr>
                <a:solidFill>
                  <a:srgbClr val="474947"/>
                </a:solidFill>
              </a:defRPr>
            </a:lvl2pPr>
            <a:lvl3pPr marL="11430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3pPr>
            <a:lvl4pPr marL="16002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4pPr>
            <a:lvl5pPr marL="20574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787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43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973182"/>
            <a:ext cx="6048000" cy="50270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4000" y="973182"/>
            <a:ext cx="6048000" cy="50270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2204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9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2" name="Picture 11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4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4" name="Picture 13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91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0" name="Picture 9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2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13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2" name="Picture 11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96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96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E59FD0C-5451-4CA0-86AF-E70AE3279989}" type="datetimeFigureOut">
              <a:rPr lang="en-US" smtClean="0"/>
              <a:t>12/10/2016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4812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" y="6062870"/>
            <a:ext cx="12191993" cy="79513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6651"/>
          </a:xfrm>
          <a:prstGeom prst="rect">
            <a:avLst/>
          </a:prstGeom>
          <a:solidFill>
            <a:srgbClr val="8EAF3E"/>
          </a:solidFill>
        </p:spPr>
        <p:txBody>
          <a:bodyPr vert="horz" lIns="25200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8" y="966651"/>
            <a:ext cx="12183721" cy="5029000"/>
          </a:xfrm>
          <a:prstGeom prst="rect">
            <a:avLst/>
          </a:prstGeom>
        </p:spPr>
        <p:txBody>
          <a:bodyPr vert="horz" lIns="252000" tIns="252000" rIns="91440" bIns="45720" rtlCol="0" anchor="t" anchorCtr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609601" y="6286904"/>
            <a:ext cx="12036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10.12.2016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10" y="5995652"/>
            <a:ext cx="2359588" cy="86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6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683195" y="383798"/>
            <a:ext cx="8225482" cy="2004506"/>
          </a:xfrm>
        </p:spPr>
        <p:txBody>
          <a:bodyPr>
            <a:normAutofit/>
          </a:bodyPr>
          <a:lstStyle/>
          <a:p>
            <a:r>
              <a:rPr lang="en-GB" sz="4000" b="1" dirty="0"/>
              <a:t>Automating the install and upgrade of SQL scripts</a:t>
            </a:r>
            <a:endParaRPr lang="en-GB" sz="40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3174" y="3444085"/>
            <a:ext cx="11882558" cy="3150629"/>
          </a:xfrm>
        </p:spPr>
        <p:txBody>
          <a:bodyPr>
            <a:normAutofit/>
          </a:bodyPr>
          <a:lstStyle/>
          <a:p>
            <a:pPr algn="ctr"/>
            <a:r>
              <a:rPr lang="en-GB" sz="2800" dirty="0"/>
              <a:t>Rob Sewell</a:t>
            </a:r>
          </a:p>
          <a:p>
            <a:pPr algn="ctr"/>
            <a:r>
              <a:rPr lang="en-GB" sz="2800" dirty="0"/>
              <a:t>@</a:t>
            </a:r>
            <a:r>
              <a:rPr lang="en-GB" sz="2800" dirty="0" err="1"/>
              <a:t>sqldbawithbeard</a:t>
            </a:r>
            <a:endParaRPr lang="en-GB" sz="2800" dirty="0"/>
          </a:p>
          <a:p>
            <a:pPr algn="ctr"/>
            <a:r>
              <a:rPr lang="en-GB" sz="2800" dirty="0"/>
              <a:t>http://sqldbawithAbeard.com</a:t>
            </a:r>
          </a:p>
          <a:p>
            <a:pPr algn="ctr"/>
            <a:r>
              <a:rPr lang="en-GB" sz="2800" dirty="0"/>
              <a:t>Slides and Demos available at https://github.com/SQLDBAWithABeard/Presentations/ </a:t>
            </a:r>
          </a:p>
          <a:p>
            <a:pPr algn="ctr"/>
            <a:r>
              <a:rPr lang="en-GB" sz="2800" dirty="0"/>
              <a:t>Slovenia - Using my DBA Database to automate the install and upgrade scripts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230" y="485763"/>
            <a:ext cx="1155470" cy="190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83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2800710" y="347878"/>
            <a:ext cx="6291531" cy="1633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3000"/>
              </a:lnSpc>
            </a:pPr>
            <a:r>
              <a:rPr lang="en-US" sz="4400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PowerShell VC of PASS</a:t>
            </a:r>
            <a:endParaRPr lang="en-US" sz="44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2400" kern="1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  <a:r>
              <a:rPr lang="en-US" sz="2400" b="1" kern="1400" dirty="0">
                <a:solidFill>
                  <a:srgbClr val="3399FF"/>
                </a:solidFill>
                <a:latin typeface="Segoe UI" panose="020B0502040204020203" pitchFamily="34" charset="0"/>
              </a:rPr>
              <a:t>PowerShell for SQL Server</a:t>
            </a:r>
            <a:endParaRPr lang="en-US" sz="2400" b="1" kern="1400" dirty="0">
              <a:solidFill>
                <a:srgbClr val="3399FF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US" sz="400" kern="1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</a:p>
          <a:p>
            <a:pPr>
              <a:lnSpc>
                <a:spcPct val="119000"/>
              </a:lnSpc>
              <a:spcAft>
                <a:spcPts val="600"/>
              </a:spcAft>
            </a:pPr>
            <a:endParaRPr lang="en-US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1062" name="Picture 38" descr="sqlps-icon-new-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058838" cy="1952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52" name="Rectangle 51"/>
          <p:cNvSpPr/>
          <p:nvPr/>
        </p:nvSpPr>
        <p:spPr>
          <a:xfrm>
            <a:off x="9675629" y="4555592"/>
            <a:ext cx="2402958" cy="2466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 </a:t>
            </a:r>
            <a:r>
              <a:rPr lang="en-US" sz="2400" b="1" dirty="0"/>
              <a:t>Join the Conversation</a:t>
            </a:r>
          </a:p>
          <a:p>
            <a:endParaRPr lang="en-US" sz="2400" dirty="0"/>
          </a:p>
          <a:p>
            <a:r>
              <a:rPr lang="en-US" dirty="0"/>
              <a:t> </a:t>
            </a:r>
            <a:r>
              <a:rPr lang="en-US" kern="1400" dirty="0">
                <a:solidFill>
                  <a:srgbClr val="000000"/>
                </a:solidFill>
                <a:latin typeface="Segoe UI" panose="020B0502040204020203" pitchFamily="34" charset="0"/>
              </a:rPr>
              <a:t>@</a:t>
            </a:r>
            <a:r>
              <a:rPr lang="en-US" kern="1400" dirty="0" err="1">
                <a:solidFill>
                  <a:srgbClr val="000000"/>
                </a:solidFill>
                <a:latin typeface="Segoe UI" panose="020B0502040204020203" pitchFamily="34" charset="0"/>
              </a:rPr>
              <a:t>SQLPowerShell</a:t>
            </a:r>
            <a:endParaRPr lang="en-US" sz="16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US" kern="1400" dirty="0">
                <a:solidFill>
                  <a:srgbClr val="000000"/>
                </a:solidFill>
                <a:latin typeface="Segoe UI" panose="020B0502040204020203" pitchFamily="34" charset="0"/>
              </a:rPr>
              <a:t> Trello: sqlps.io/</a:t>
            </a:r>
            <a:r>
              <a:rPr lang="en-US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vote</a:t>
            </a:r>
            <a:br>
              <a:rPr lang="en-US" kern="1400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US" kern="1400" dirty="0">
                <a:solidFill>
                  <a:srgbClr val="000000"/>
                </a:solidFill>
                <a:latin typeface="Segoe UI" panose="020B0502040204020203" pitchFamily="34" charset="0"/>
              </a:rPr>
              <a:t> Slack: sqlps.io/</a:t>
            </a:r>
            <a:r>
              <a:rPr lang="en-US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slack</a:t>
            </a:r>
            <a:br>
              <a:rPr lang="en-US" kern="1400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endParaRPr lang="en-US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5762" y="2773959"/>
            <a:ext cx="3290018" cy="2528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3000"/>
              </a:lnSpc>
            </a:pPr>
            <a:r>
              <a:rPr lang="en-GB" sz="2400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On YouTube  </a:t>
            </a:r>
          </a:p>
          <a:p>
            <a:pPr>
              <a:lnSpc>
                <a:spcPct val="113000"/>
              </a:lnSpc>
            </a:pPr>
            <a:r>
              <a:rPr lang="en-GB" sz="16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sqlps.io/video</a:t>
            </a:r>
            <a:br>
              <a:rPr lang="en-GB" sz="1600" kern="1400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endParaRPr lang="en-GB" sz="16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 marL="228600" indent="-228600">
              <a:lnSpc>
                <a:spcPct val="115000"/>
              </a:lnSpc>
            </a:pPr>
            <a:r>
              <a:rPr lang="en-GB" sz="1600" kern="1400" dirty="0">
                <a:solidFill>
                  <a:srgbClr val="000000"/>
                </a:solidFill>
                <a:latin typeface="Symbol" panose="05050102010706020507" pitchFamily="18" charset="2"/>
              </a:rPr>
              <a:t>·</a:t>
            </a:r>
            <a:r>
              <a:rPr lang="en-GB" sz="1600" kern="1400" dirty="0">
                <a:solidFill>
                  <a:srgbClr val="000000"/>
                </a:solidFill>
                <a:latin typeface="Agency FB" panose="020B0503020202020204" pitchFamily="34" charset="0"/>
              </a:rPr>
              <a:t> </a:t>
            </a:r>
            <a:r>
              <a:rPr lang="en-GB" sz="16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21 Videos already posted</a:t>
            </a:r>
            <a:endParaRPr lang="en-GB" sz="16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 marL="228600" indent="-228600">
              <a:lnSpc>
                <a:spcPct val="115000"/>
              </a:lnSpc>
            </a:pPr>
            <a:r>
              <a:rPr lang="en-GB" sz="1600" kern="1400" dirty="0">
                <a:solidFill>
                  <a:srgbClr val="000000"/>
                </a:solidFill>
                <a:latin typeface="Symbol" panose="05050102010706020507" pitchFamily="18" charset="2"/>
              </a:rPr>
              <a:t>·</a:t>
            </a:r>
            <a:r>
              <a:rPr lang="en-GB" sz="1600" kern="1400" dirty="0">
                <a:solidFill>
                  <a:srgbClr val="000000"/>
                </a:solidFill>
                <a:latin typeface="Agency FB" panose="020B0503020202020204" pitchFamily="34" charset="0"/>
              </a:rPr>
              <a:t> </a:t>
            </a:r>
            <a:r>
              <a:rPr lang="en-GB" sz="16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New Videos posted every month</a:t>
            </a:r>
            <a:endParaRPr lang="en-GB" sz="16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 marL="228600" indent="-228600">
              <a:lnSpc>
                <a:spcPct val="115000"/>
              </a:lnSpc>
            </a:pPr>
            <a:r>
              <a:rPr lang="en-GB" sz="1600" kern="1400" dirty="0">
                <a:solidFill>
                  <a:srgbClr val="000000"/>
                </a:solidFill>
                <a:latin typeface="Symbol" panose="05050102010706020507" pitchFamily="18" charset="2"/>
              </a:rPr>
              <a:t>·</a:t>
            </a:r>
            <a:r>
              <a:rPr lang="en-GB" sz="1600" kern="1400" dirty="0">
                <a:solidFill>
                  <a:srgbClr val="000000"/>
                </a:solidFill>
                <a:latin typeface="Agency FB" panose="020B0503020202020204" pitchFamily="34" charset="0"/>
              </a:rPr>
              <a:t> </a:t>
            </a:r>
            <a:r>
              <a:rPr lang="en-GB" sz="16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Subscribe to be notified when we post new videos</a:t>
            </a:r>
            <a:endParaRPr lang="en-GB" sz="1600" kern="1400" dirty="0">
              <a:solidFill>
                <a:srgbClr val="000000"/>
              </a:solidFill>
              <a:latin typeface="Agency FB" panose="020B050302020202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kern="1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</a:p>
        </p:txBody>
      </p:sp>
      <p:sp>
        <p:nvSpPr>
          <p:cNvPr id="54" name="Rectangle 53"/>
          <p:cNvSpPr/>
          <p:nvPr/>
        </p:nvSpPr>
        <p:spPr>
          <a:xfrm>
            <a:off x="2898475" y="2020244"/>
            <a:ext cx="6096000" cy="213988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Need to catch up on the changes to </a:t>
            </a:r>
            <a:br>
              <a:rPr lang="en-GB" b="1" kern="1400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GB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SQL PowerShell in 2016?</a:t>
            </a:r>
            <a:endParaRPr lang="en-GB" sz="1100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b="1" kern="1400" dirty="0">
                <a:solidFill>
                  <a:srgbClr val="3399FF"/>
                </a:solidFill>
                <a:latin typeface="Segoe UI" panose="020B0502040204020203" pitchFamily="34" charset="0"/>
              </a:rPr>
              <a:t>Recording of July 2016 VC Meeting</a:t>
            </a:r>
            <a:endParaRPr lang="en-GB" sz="1100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sz="1600" i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Presented by: The PowerShell VC Team</a:t>
            </a:r>
            <a:endParaRPr lang="en-GB" sz="1100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sz="1400" b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http://sqlps.io/july2016video</a:t>
            </a:r>
            <a:endParaRPr lang="en-GB" sz="1100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sz="1100" kern="1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  <a:endParaRPr lang="en-GB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1079" name="Picture 55" descr="PoShVC_JulyMeet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107" y="4038151"/>
            <a:ext cx="1361598" cy="1361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55" name="Rectangle 54"/>
          <p:cNvSpPr/>
          <p:nvPr/>
        </p:nvSpPr>
        <p:spPr>
          <a:xfrm>
            <a:off x="3502324" y="6216553"/>
            <a:ext cx="2455672" cy="421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US" kern="1400" dirty="0">
                <a:solidFill>
                  <a:srgbClr val="595959"/>
                </a:solidFill>
                <a:latin typeface="Calibri" panose="020F0502020204030204" pitchFamily="34" charset="0"/>
              </a:rPr>
              <a:t>PowerShell.SQLPASS.org</a:t>
            </a:r>
            <a:endParaRPr lang="en-US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170779" y="6216553"/>
            <a:ext cx="2647135" cy="421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US" kern="1400" dirty="0">
                <a:solidFill>
                  <a:srgbClr val="595959"/>
                </a:solidFill>
                <a:latin typeface="Segoe UI" panose="020B0502040204020203" pitchFamily="34" charset="0"/>
              </a:rPr>
              <a:t>PowerShell@sqlpass.org</a:t>
            </a:r>
            <a:endParaRPr lang="en-US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683651" y="3776526"/>
            <a:ext cx="3134263" cy="2440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sz="2400" b="1" kern="1400" dirty="0">
                <a:solidFill>
                  <a:srgbClr val="3399FF"/>
                </a:solidFill>
                <a:latin typeface="Segoe UI" panose="020B0502040204020203" pitchFamily="34" charset="0"/>
              </a:rPr>
              <a:t>Wed, Nov 16</a:t>
            </a:r>
          </a:p>
          <a:p>
            <a:pPr>
              <a:lnSpc>
                <a:spcPct val="119000"/>
              </a:lnSpc>
              <a:spcAft>
                <a:spcPts val="600"/>
              </a:spcAft>
            </a:pPr>
            <a:r>
              <a:rPr lang="en-GB" sz="2000" kern="1400" dirty="0">
                <a:solidFill>
                  <a:srgbClr val="000000"/>
                </a:solidFill>
                <a:latin typeface="Segoe UI" panose="020B0502040204020203" pitchFamily="34" charset="0"/>
              </a:rPr>
              <a:t>Automate Operational Readiness and Validation Testing of SQL Server with PowerShell and Pester</a:t>
            </a:r>
            <a:br>
              <a:rPr lang="en-GB" kern="1400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GB" sz="2000" i="1" kern="1400" dirty="0">
                <a:solidFill>
                  <a:srgbClr val="000000"/>
                </a:solidFill>
                <a:latin typeface="Segoe UI" panose="020B0502040204020203" pitchFamily="34" charset="0"/>
              </a:rPr>
              <a:t>Mike Robbins</a:t>
            </a:r>
            <a:endParaRPr lang="en-GB" sz="1400" kern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115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08" y="364230"/>
            <a:ext cx="5491562" cy="47776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67770" y="4151534"/>
            <a:ext cx="3476625" cy="12702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4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6208" y="5141888"/>
            <a:ext cx="378624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>
                <a:solidFill>
                  <a:schemeClr val="bg1"/>
                </a:solidFill>
              </a:rPr>
              <a:t>http://www.menshairforum.com/talk/Thread-Beard-Facts-and-Beards-Meme-Facial-Hair-Manly-Knowledge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82962" y="5952626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297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011464" y="1006475"/>
            <a:ext cx="9817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dirty="0">
                <a:solidFill>
                  <a:schemeClr val="bg1"/>
                </a:solidFill>
              </a:rPr>
              <a:t>Thank You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26250" y="4559300"/>
            <a:ext cx="4508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http://sqldbawithabeard.com</a:t>
            </a:r>
          </a:p>
          <a:p>
            <a:r>
              <a:rPr lang="en-GB" dirty="0">
                <a:solidFill>
                  <a:schemeClr val="bg1"/>
                </a:solidFill>
              </a:rPr>
              <a:t>https://uk.linkedin.com/in/robsewellsqldba </a:t>
            </a:r>
          </a:p>
          <a:p>
            <a:r>
              <a:rPr lang="en-GB" dirty="0">
                <a:solidFill>
                  <a:schemeClr val="bg1"/>
                </a:solidFill>
              </a:rPr>
              <a:t>mrrobsewell@outlook.com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0" y="813858"/>
            <a:ext cx="1510302" cy="24759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6348" y="6211261"/>
            <a:ext cx="33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You have made the beard happy!</a:t>
            </a:r>
          </a:p>
        </p:txBody>
      </p:sp>
    </p:spTree>
    <p:extLst>
      <p:ext uri="{BB962C8B-B14F-4D97-AF65-F5344CB8AC3E}">
        <p14:creationId xmlns:p14="http://schemas.microsoft.com/office/powerpoint/2010/main" val="4634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 to our AWESOME sponsors!</a:t>
            </a:r>
            <a:endParaRPr lang="sl-S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832" y="836223"/>
            <a:ext cx="4747392" cy="17462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680" y="3617115"/>
            <a:ext cx="2414154" cy="9081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681" y="4988998"/>
            <a:ext cx="1047195" cy="5203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80" y="2664358"/>
            <a:ext cx="3225904" cy="4890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968" y="2473341"/>
            <a:ext cx="2331050" cy="8227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969" y="3840238"/>
            <a:ext cx="2302619" cy="39729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040" y="4988997"/>
            <a:ext cx="1893008" cy="4732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722" y="4924359"/>
            <a:ext cx="1542473" cy="60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34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0952" y="643852"/>
            <a:ext cx="11036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Name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: Rob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Occupation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: DBA, </a:t>
            </a:r>
            <a:r>
              <a:rPr kumimoji="0" lang="en-GB" sz="2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Automator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, Do-</a:t>
            </a:r>
            <a:r>
              <a:rPr kumimoji="0" lang="en-GB" sz="2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er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, Trainer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Interests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: PowerShell, Automation And SQL (PaaS </a:t>
            </a:r>
            <a:r>
              <a:rPr kumimoji="0" lang="en-GB" sz="2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geddit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kern="0" dirty="0">
                <a:solidFill>
                  <a:srgbClr val="0070C0"/>
                </a:solidFill>
              </a:rPr>
              <a:t>Blog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: sqldbawith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A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beard.com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Twitter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: @</a:t>
            </a:r>
            <a:r>
              <a:rPr kumimoji="0" lang="en-GB" sz="2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sqldbawithbeard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Interesting Fact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: Has a Beard. (Still) Plays Cricket, </a:t>
            </a:r>
            <a:r>
              <a:rPr kumimoji="0" lang="en-GB" sz="2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Flys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a Drone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Speaker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: SQL Saturdays, SQL Relay, PowerShell Conference EU</a:t>
            </a:r>
          </a:p>
          <a:p>
            <a:pPr lvl="0" defTabSz="914400"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Community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: SQL South West , SQL Saturday Exeter , PowerShell Virtual </a:t>
            </a:r>
            <a:r>
              <a:rPr lang="en-GB" sz="2400" kern="0" dirty="0">
                <a:solidFill>
                  <a:sysClr val="windowText" lastClr="000000"/>
                </a:solidFill>
              </a:rPr>
              <a:t>Chapter Officer, </a:t>
            </a: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Organiser for PowerShell Conference EU 2017, Lead for dbareports, Major Contributor to dbatools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850" y="196850"/>
            <a:ext cx="117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Speaker Questionnaire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1361" y="4536500"/>
            <a:ext cx="2973055" cy="21476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6196" y="4317234"/>
            <a:ext cx="1917280" cy="19172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53" y="4536773"/>
            <a:ext cx="1625970" cy="162597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4164" y="6046796"/>
            <a:ext cx="26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https://dbatools.io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psdbatools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95690" y="5964288"/>
            <a:ext cx="3029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https://dbareports.io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psdbareports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0019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153" y="178944"/>
            <a:ext cx="9637776" cy="14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shall we talk about?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68050" y="1609640"/>
            <a:ext cx="90778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Hundreds or thousands of SQL instances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Install or update default SQL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Ola Hallengren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 err="1">
                <a:solidFill>
                  <a:schemeClr val="bg1"/>
                </a:solidFill>
              </a:rPr>
              <a:t>DBMail</a:t>
            </a:r>
            <a:r>
              <a:rPr lang="en-GB" sz="2800" dirty="0">
                <a:solidFill>
                  <a:schemeClr val="bg1"/>
                </a:solidFill>
              </a:rPr>
              <a:t> set 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SQL Agent Alerts, Operators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Brent Ozar, Adam Mechanic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Extended Event Sessions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And anything else you want</a:t>
            </a:r>
          </a:p>
          <a:p>
            <a:pPr lvl="1"/>
            <a:br>
              <a:rPr lang="en-GB" dirty="0"/>
            </a:br>
            <a:endParaRPr lang="en-GB" dirty="0"/>
          </a:p>
          <a:p>
            <a:r>
              <a:rPr lang="en-GB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11375" y="6350795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049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153" y="178944"/>
            <a:ext cx="9637776" cy="14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shall we talk about?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16365" y="2313025"/>
            <a:ext cx="657103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Testing and Validation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Ensuring we have what we think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Providing reports for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1</a:t>
            </a:r>
            <a:r>
              <a:rPr lang="en-GB" sz="2800" baseline="30000" dirty="0">
                <a:solidFill>
                  <a:schemeClr val="bg1"/>
                </a:solidFill>
              </a:rPr>
              <a:t>st</a:t>
            </a:r>
            <a:r>
              <a:rPr lang="en-GB" sz="2800" dirty="0">
                <a:solidFill>
                  <a:schemeClr val="bg1"/>
                </a:solidFill>
              </a:rPr>
              <a:t> Line support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29844" y="6222632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357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153" y="178944"/>
            <a:ext cx="9637776" cy="14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Using T-SQL Scripts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153" y="1609640"/>
            <a:ext cx="76542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Omnipotent so that they do the same thing whatever the status of the destination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dirty="0">
                <a:solidFill>
                  <a:schemeClr val="bg1"/>
                </a:solidFill>
              </a:rPr>
              <a:t>TEST and Test and Test some more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293032" y="4471497"/>
            <a:ext cx="72870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Yup I’m a DBA </a:t>
            </a:r>
            <a:r>
              <a:rPr lang="en-GB" sz="4400" dirty="0">
                <a:solidFill>
                  <a:schemeClr val="bg1"/>
                </a:solidFill>
                <a:sym typeface="Wingdings" panose="05000000000000000000" pitchFamily="2" charset="2"/>
              </a:rPr>
              <a:t> Cautious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54387" y="5943101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81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454387" y="5943101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sqldbawithbeard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15" y="1286315"/>
            <a:ext cx="5295900" cy="4229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153" y="178944"/>
            <a:ext cx="9637776" cy="14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SQL Database like this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153" y="2105594"/>
            <a:ext cx="8254083" cy="2431435"/>
          </a:xfrm>
          <a:prstGeom prst="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Or add it to </a:t>
            </a:r>
            <a:r>
              <a:rPr lang="en-GB" sz="4000" dirty="0" err="1">
                <a:solidFill>
                  <a:schemeClr val="bg1"/>
                </a:solidFill>
              </a:rPr>
              <a:t>dbareports</a:t>
            </a:r>
            <a:r>
              <a:rPr lang="en-GB" sz="4000" dirty="0">
                <a:solidFill>
                  <a:schemeClr val="bg1"/>
                </a:solidFill>
              </a:rPr>
              <a:t>  </a:t>
            </a:r>
            <a:r>
              <a:rPr lang="en-GB" sz="4000" dirty="0">
                <a:solidFill>
                  <a:schemeClr val="bg1"/>
                </a:solidFill>
                <a:sym typeface="Wingdings" panose="05000000000000000000" pitchFamily="2" charset="2"/>
              </a:rPr>
              <a:t> </a:t>
            </a:r>
          </a:p>
          <a:p>
            <a:r>
              <a:rPr lang="en-GB" sz="4000" dirty="0">
                <a:solidFill>
                  <a:schemeClr val="bg1"/>
                </a:solidFill>
                <a:sym typeface="Wingdings" panose="05000000000000000000" pitchFamily="2" charset="2"/>
              </a:rPr>
              <a:t>http://dbareports.io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120" y="3588292"/>
            <a:ext cx="2805929" cy="690690"/>
          </a:xfrm>
          <a:prstGeom prst="rect">
            <a:avLst/>
          </a:prstGeom>
          <a:solidFill>
            <a:srgbClr val="FFC000"/>
          </a:solidFill>
        </p:spPr>
      </p:pic>
    </p:spTree>
    <p:extLst>
      <p:ext uri="{BB962C8B-B14F-4D97-AF65-F5344CB8AC3E}">
        <p14:creationId xmlns:p14="http://schemas.microsoft.com/office/powerpoint/2010/main" val="65227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153" y="178944"/>
            <a:ext cx="9637776" cy="14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Test it with Pester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7731" y="1806587"/>
            <a:ext cx="844203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Pester - https://github.com/pester/Pester</a:t>
            </a:r>
          </a:p>
          <a:p>
            <a:endParaRPr lang="en-GB" dirty="0"/>
          </a:p>
          <a:p>
            <a:r>
              <a:rPr lang="en-GB" dirty="0">
                <a:solidFill>
                  <a:schemeClr val="bg1"/>
                </a:solidFill>
              </a:rPr>
              <a:t>Used for TDD but also for Environmental Validation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You can get started here</a:t>
            </a:r>
          </a:p>
          <a:p>
            <a:r>
              <a:rPr lang="en-GB" dirty="0">
                <a:solidFill>
                  <a:schemeClr val="bg1"/>
                </a:solidFill>
              </a:rPr>
              <a:t>https://mcpmag.com/articles/2016/05/19/test-powershell-modules-with-pester.aspx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And see an Active Directory example here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https://pshirwin.wordpress.com/2016/04/08/active-directory-operations-test/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10022926" y="4676934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sz="2000" dirty="0" err="1">
                <a:solidFill>
                  <a:schemeClr val="bg1"/>
                </a:solidFill>
              </a:rPr>
              <a:t>sqldbawithbeard</a:t>
            </a:r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31" y="178944"/>
            <a:ext cx="10767939" cy="653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8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514" y="0"/>
            <a:ext cx="38614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9737" y="1369983"/>
            <a:ext cx="77276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dirty="0">
                <a:solidFill>
                  <a:schemeClr val="bg1"/>
                </a:solidFill>
              </a:rPr>
              <a:t>MUST BE TIME </a:t>
            </a:r>
          </a:p>
          <a:p>
            <a:pPr algn="ctr"/>
            <a:r>
              <a:rPr lang="en-GB" sz="8800" dirty="0">
                <a:solidFill>
                  <a:schemeClr val="bg1"/>
                </a:solidFill>
              </a:rPr>
              <a:t>FOR A DEMO</a:t>
            </a:r>
          </a:p>
        </p:txBody>
      </p:sp>
    </p:spTree>
    <p:extLst>
      <p:ext uri="{BB962C8B-B14F-4D97-AF65-F5344CB8AC3E}">
        <p14:creationId xmlns:p14="http://schemas.microsoft.com/office/powerpoint/2010/main" val="212333138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E3B30"/>
      </a:dk2>
      <a:lt2>
        <a:srgbClr val="FFDB82"/>
      </a:lt2>
      <a:accent1>
        <a:srgbClr val="F0A22E"/>
      </a:accent1>
      <a:accent2>
        <a:srgbClr val="E4D9B2"/>
      </a:accent2>
      <a:accent3>
        <a:srgbClr val="AA986C"/>
      </a:accent3>
      <a:accent4>
        <a:srgbClr val="8FB977"/>
      </a:accent4>
      <a:accent5>
        <a:srgbClr val="778F9F"/>
      </a:accent5>
      <a:accent6>
        <a:srgbClr val="8A6087"/>
      </a:accent6>
      <a:hlink>
        <a:srgbClr val="AD1F1F"/>
      </a:hlink>
      <a:folHlink>
        <a:srgbClr val="FFC42F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C473073F-34A4-486A-BBA1-2A70AE921EB6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381</TotalTime>
  <Words>480</Words>
  <Application>Microsoft Office PowerPoint</Application>
  <PresentationFormat>Widescreen</PresentationFormat>
  <Paragraphs>107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Agency FB</vt:lpstr>
      <vt:lpstr>Arial</vt:lpstr>
      <vt:lpstr>Calibri</vt:lpstr>
      <vt:lpstr>Corbel</vt:lpstr>
      <vt:lpstr>Kailasa</vt:lpstr>
      <vt:lpstr>Palatino Linotype</vt:lpstr>
      <vt:lpstr>Segoe UI</vt:lpstr>
      <vt:lpstr>Segoe UI Light</vt:lpstr>
      <vt:lpstr>Symbol</vt:lpstr>
      <vt:lpstr>Wingdings</vt:lpstr>
      <vt:lpstr>Depth</vt:lpstr>
      <vt:lpstr>Office Theme</vt:lpstr>
      <vt:lpstr>Automating the install and upgrade of SQL scripts</vt:lpstr>
      <vt:lpstr>Thank you to our AWESOME sponsors!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Preston</dc:creator>
  <cp:lastModifiedBy>Rob Sewell</cp:lastModifiedBy>
  <cp:revision>59</cp:revision>
  <dcterms:created xsi:type="dcterms:W3CDTF">2016-09-20T12:20:52Z</dcterms:created>
  <dcterms:modified xsi:type="dcterms:W3CDTF">2016-12-10T09:31:58Z</dcterms:modified>
</cp:coreProperties>
</file>

<file path=docProps/thumbnail.jpeg>
</file>